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3" r:id="rId2"/>
    <p:sldId id="275" r:id="rId3"/>
    <p:sldId id="266" r:id="rId4"/>
    <p:sldId id="261" r:id="rId5"/>
    <p:sldId id="263" r:id="rId6"/>
    <p:sldId id="265" r:id="rId7"/>
    <p:sldId id="269" r:id="rId8"/>
    <p:sldId id="262" r:id="rId9"/>
    <p:sldId id="270" r:id="rId10"/>
    <p:sldId id="271" r:id="rId11"/>
    <p:sldId id="274" r:id="rId12"/>
    <p:sldId id="277" r:id="rId13"/>
    <p:sldId id="278" r:id="rId14"/>
    <p:sldId id="276" r:id="rId15"/>
    <p:sldId id="279" r:id="rId16"/>
    <p:sldId id="281" r:id="rId17"/>
    <p:sldId id="280" r:id="rId18"/>
    <p:sldId id="267" r:id="rId19"/>
    <p:sldId id="282" r:id="rId20"/>
    <p:sldId id="283" r:id="rId21"/>
    <p:sldId id="284" r:id="rId22"/>
    <p:sldId id="272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read de Roiste" userId="8c924727-20f6-43a6-99d4-fdfc5ea04179" providerId="ADAL" clId="{1422AA5C-0A1E-4CB2-84B0-9E955A038C7B}"/>
    <pc:docChg chg="undo custSel delSld modSld">
      <pc:chgData name="Mairead de Roiste" userId="8c924727-20f6-43a6-99d4-fdfc5ea04179" providerId="ADAL" clId="{1422AA5C-0A1E-4CB2-84B0-9E955A038C7B}" dt="2022-12-06T20:44:03.584" v="80" actId="20577"/>
      <pc:docMkLst>
        <pc:docMk/>
      </pc:docMkLst>
      <pc:sldChg chg="del">
        <pc:chgData name="Mairead de Roiste" userId="8c924727-20f6-43a6-99d4-fdfc5ea04179" providerId="ADAL" clId="{1422AA5C-0A1E-4CB2-84B0-9E955A038C7B}" dt="2022-12-06T20:35:37.402" v="23" actId="47"/>
        <pc:sldMkLst>
          <pc:docMk/>
          <pc:sldMk cId="97946357" sldId="256"/>
        </pc:sldMkLst>
      </pc:sldChg>
      <pc:sldChg chg="del">
        <pc:chgData name="Mairead de Roiste" userId="8c924727-20f6-43a6-99d4-fdfc5ea04179" providerId="ADAL" clId="{1422AA5C-0A1E-4CB2-84B0-9E955A038C7B}" dt="2022-12-06T20:35:38.126" v="24" actId="47"/>
        <pc:sldMkLst>
          <pc:docMk/>
          <pc:sldMk cId="1454326629" sldId="257"/>
        </pc:sldMkLst>
      </pc:sldChg>
      <pc:sldChg chg="addSp modSp mod">
        <pc:chgData name="Mairead de Roiste" userId="8c924727-20f6-43a6-99d4-fdfc5ea04179" providerId="ADAL" clId="{1422AA5C-0A1E-4CB2-84B0-9E955A038C7B}" dt="2022-12-06T20:34:17.217" v="12" actId="207"/>
        <pc:sldMkLst>
          <pc:docMk/>
          <pc:sldMk cId="2632332738" sldId="269"/>
        </pc:sldMkLst>
        <pc:spChg chg="add mod">
          <ac:chgData name="Mairead de Roiste" userId="8c924727-20f6-43a6-99d4-fdfc5ea04179" providerId="ADAL" clId="{1422AA5C-0A1E-4CB2-84B0-9E955A038C7B}" dt="2022-12-06T20:34:17.217" v="12" actId="207"/>
          <ac:spMkLst>
            <pc:docMk/>
            <pc:sldMk cId="2632332738" sldId="269"/>
            <ac:spMk id="5" creationId="{B2D2949D-5060-70F6-21F0-935739DFD61E}"/>
          </ac:spMkLst>
        </pc:spChg>
        <pc:graphicFrameChg chg="modGraphic">
          <ac:chgData name="Mairead de Roiste" userId="8c924727-20f6-43a6-99d4-fdfc5ea04179" providerId="ADAL" clId="{1422AA5C-0A1E-4CB2-84B0-9E955A038C7B}" dt="2022-12-06T20:32:54.350" v="7" actId="14734"/>
          <ac:graphicFrameMkLst>
            <pc:docMk/>
            <pc:sldMk cId="2632332738" sldId="269"/>
            <ac:graphicFrameMk id="4" creationId="{BC7112AA-7DDB-1969-C78C-0E306A1D8440}"/>
          </ac:graphicFrameMkLst>
        </pc:graphicFrameChg>
      </pc:sldChg>
      <pc:sldChg chg="addSp modSp mod">
        <pc:chgData name="Mairead de Roiste" userId="8c924727-20f6-43a6-99d4-fdfc5ea04179" providerId="ADAL" clId="{1422AA5C-0A1E-4CB2-84B0-9E955A038C7B}" dt="2022-12-06T20:35:33.960" v="22" actId="1076"/>
        <pc:sldMkLst>
          <pc:docMk/>
          <pc:sldMk cId="3066112709" sldId="271"/>
        </pc:sldMkLst>
        <pc:spChg chg="add mod">
          <ac:chgData name="Mairead de Roiste" userId="8c924727-20f6-43a6-99d4-fdfc5ea04179" providerId="ADAL" clId="{1422AA5C-0A1E-4CB2-84B0-9E955A038C7B}" dt="2022-12-06T20:35:33.960" v="22" actId="1076"/>
          <ac:spMkLst>
            <pc:docMk/>
            <pc:sldMk cId="3066112709" sldId="271"/>
            <ac:spMk id="6" creationId="{5B935BD8-3479-9EB3-B70D-3939A395A9C6}"/>
          </ac:spMkLst>
        </pc:spChg>
      </pc:sldChg>
      <pc:sldChg chg="modSp mod">
        <pc:chgData name="Mairead de Roiste" userId="8c924727-20f6-43a6-99d4-fdfc5ea04179" providerId="ADAL" clId="{1422AA5C-0A1E-4CB2-84B0-9E955A038C7B}" dt="2022-12-06T20:44:03.584" v="80" actId="20577"/>
        <pc:sldMkLst>
          <pc:docMk/>
          <pc:sldMk cId="3929047722" sldId="273"/>
        </pc:sldMkLst>
        <pc:spChg chg="mod">
          <ac:chgData name="Mairead de Roiste" userId="8c924727-20f6-43a6-99d4-fdfc5ea04179" providerId="ADAL" clId="{1422AA5C-0A1E-4CB2-84B0-9E955A038C7B}" dt="2022-12-06T20:44:03.584" v="80" actId="20577"/>
          <ac:spMkLst>
            <pc:docMk/>
            <pc:sldMk cId="3929047722" sldId="273"/>
            <ac:spMk id="5" creationId="{43733454-B18E-E325-8FFB-C28D1E315117}"/>
          </ac:spMkLst>
        </pc:spChg>
      </pc:sldChg>
      <pc:sldChg chg="addSp modSp mod modNotesTx">
        <pc:chgData name="Mairead de Roiste" userId="8c924727-20f6-43a6-99d4-fdfc5ea04179" providerId="ADAL" clId="{1422AA5C-0A1E-4CB2-84B0-9E955A038C7B}" dt="2022-12-06T20:26:23.383" v="5" actId="1076"/>
        <pc:sldMkLst>
          <pc:docMk/>
          <pc:sldMk cId="3042925069" sldId="275"/>
        </pc:sldMkLst>
        <pc:spChg chg="add mod">
          <ac:chgData name="Mairead de Roiste" userId="8c924727-20f6-43a6-99d4-fdfc5ea04179" providerId="ADAL" clId="{1422AA5C-0A1E-4CB2-84B0-9E955A038C7B}" dt="2022-12-06T20:26:23.383" v="5" actId="1076"/>
          <ac:spMkLst>
            <pc:docMk/>
            <pc:sldMk cId="3042925069" sldId="275"/>
            <ac:spMk id="4" creationId="{9B043360-3167-B7EE-274D-EFD65BC56AAA}"/>
          </ac:spMkLst>
        </pc:spChg>
        <pc:picChg chg="mod">
          <ac:chgData name="Mairead de Roiste" userId="8c924727-20f6-43a6-99d4-fdfc5ea04179" providerId="ADAL" clId="{1422AA5C-0A1E-4CB2-84B0-9E955A038C7B}" dt="2022-12-06T20:26:19.209" v="4" actId="1076"/>
          <ac:picMkLst>
            <pc:docMk/>
            <pc:sldMk cId="3042925069" sldId="275"/>
            <ac:picMk id="5" creationId="{BE2A9C58-A992-EB1F-1EC7-ABF7CFAB75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46D5F-985E-49BC-9D3C-A92A46365DD4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83305-1064-4FA5-A2E4-219AD8877D2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58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https://nz.search.yahoo.com/search?fr=mcafee&amp;type=E210NZ885G0&amp;p=what+is+crowdsourcing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83305-1064-4FA5-A2E4-219AD8877D25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340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D069-8D7C-4306-ACE5-3787F086B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BC7A1-880D-482B-909C-3D5F3E1A0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B60C4-E778-4542-AF16-FD652EF9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9C5D3-CBBE-4D14-8F9E-16F52FC2C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6C74D-C624-42CA-9752-5376B66C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6691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151F-57EF-47FA-AD2D-C9EAB551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2863B-B5D3-42B3-BFD3-B50ED99B1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C83A3-3101-4EBD-A5D3-313E4356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F53B7-D201-4C30-BA7D-F3CBE09D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1D38-3FE6-497E-83DF-8B2E6FD9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718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4F8DC0-97C9-4BC9-84D7-A78D57363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18455-77D1-49B9-91B8-348ACF85B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CA672-DA67-4CB0-95B7-E5CE1F5C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F90FA-9335-4ACD-92D6-CCC32DE6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48FB7-11D1-436E-A315-DCE3ABC0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692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D501-16A7-44B3-9D22-7A2A8EC1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740A-9BCE-4A44-A218-A47B0553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29DBF-E192-4556-9310-B3B18B11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24162-DC20-4056-A649-B8D8B180E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2735-EA9B-4741-AD34-E58C179C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4924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1B33-68E2-48C0-9E21-0CA77344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F607F-9690-45EB-89F1-851A4B14F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E5996-AADC-4DEA-83E0-05CF91F8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40241-50A8-4BBE-B506-F36E94E0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05604-0712-484E-BAA2-6F90911C9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746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113A-8BB0-4732-812C-05A955B3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3755-63F9-4A30-9CDA-47E96573C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1121A-C2ED-435D-94F6-791B80CAE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6FAE0-F6EB-48DC-94BA-80ED628C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54175-07FE-437A-87DD-856F9C41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1525E-017E-46F4-B079-DF42DEF76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531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E33C-9564-4F4E-8301-0365A3A1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3F5CA-E1EC-41F1-AB3B-2CD7A6A7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BE49C-150F-47D1-8150-2C4285260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C4D29-A8C8-4355-A29F-6A27ADB69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CD33B-3C08-4430-BE6C-7485412BD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4E5A26-89D2-4AAD-9DF6-8FCB54076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22DCEE-9906-4D40-99B7-90DF12ED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A93DB3-5C15-461D-B530-B81B706B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963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9A62-8F4A-44A0-8FB9-A75A617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17F9B-3DAB-492F-BC07-F1A7CD01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BE24F-5938-4968-A5EA-8CC075E7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C772A-00E6-4C92-9B86-464DB6D3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215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2B3E78-4C19-40BF-8A77-13B5CB4B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C9F-7869-4A19-ADC1-76BE92C6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8CFCB-E270-4726-970E-40E0D3BA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40386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AD45-5780-4216-A4E7-C5E5D733F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FB6E-48D7-4204-A74E-06F9D86D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6F34-2909-4847-B992-CF92BFCFC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CF3E3-EA21-4BAC-A8D9-AB62D413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24158-B7DA-42E3-9017-F4210E41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0C77A-A19C-4BA8-BBFE-189753FE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344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DEE2-3842-4208-8848-58ED37A6B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0CAC7-6998-499E-82D8-C46373B0E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76BF3-1BFE-42A8-8F28-FE8BE5553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D6C69-477F-4BC5-ADEC-92BE7806A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DD247-C75D-48FF-B499-56C11E4E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C3741-580B-442A-A9B7-A710031D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882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8425EA-D19B-4078-9744-333B5982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2FBD2-8A79-45CE-93CE-BF579869D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F903E-C8A2-4975-A152-857231BA6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23D54-F439-45C3-ADBD-5B75DB38703E}" type="datetimeFigureOut">
              <a:rPr lang="en-NZ" smtClean="0"/>
              <a:t>7/12/2022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0DF14-8BA2-4D30-BD2D-B252FC042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3CC37-689A-4988-BFC4-959218CD4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592BC-922F-45FD-B3D5-D0E2ED2B59D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0771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220-9964/8/5/232/htm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.lyft.com/how-lyft-discovered-openstreetmap-is-the-freshest-map-for-rideshare-a7a41bf92ec" TargetMode="External"/><Relationship Id="rId5" Type="http://schemas.openxmlformats.org/officeDocument/2006/relationships/hyperlink" Target="https://www.huffingtonpost.in/2018/11/23/the-strange-story-of-how-pokemon-go-put-lakes-and-parks-in-peoples-homes_a_23593466/" TargetMode="External"/><Relationship Id="rId4" Type="http://schemas.openxmlformats.org/officeDocument/2006/relationships/hyperlink" Target="https://techcrunch.com/2019/07/23/facebook-and-openstreetmaps-empower-the-mapping-community-with-ai-enhanced-tool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asks.hotosm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noise-plan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iencedirect.com/science/article/pii/S2352340917303414?_rdoc=1&amp;_fmt=high&amp;_origin=gateway&amp;_docanchor=&amp;md5=b8429449ccfc9c30159a5f9aeaa92ffb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penstreetmap.org/#map=16/-41.2902/174.7680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3658816.2019.1572893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g.lyft.com/how-lyft-discovered-openstreetmap-is-the-freshest-map-for-rideshare-a7a41bf92e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5C5633-8B8D-C9F0-28E3-937FBB6F0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544" y="1911096"/>
            <a:ext cx="8055864" cy="2076651"/>
          </a:xfrm>
        </p:spPr>
        <p:txBody>
          <a:bodyPr anchor="b">
            <a:normAutofit/>
          </a:bodyPr>
          <a:lstStyle/>
          <a:p>
            <a:r>
              <a:rPr lang="en-NZ" sz="6600">
                <a:solidFill>
                  <a:srgbClr val="FFFFFF"/>
                </a:solidFill>
              </a:rPr>
              <a:t>OpenStreetMap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733454-B18E-E325-8FFB-C28D1E315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7832" y="4353507"/>
            <a:ext cx="5733288" cy="932688"/>
          </a:xfrm>
        </p:spPr>
        <p:txBody>
          <a:bodyPr>
            <a:normAutofit fontScale="70000" lnSpcReduction="20000"/>
          </a:bodyPr>
          <a:lstStyle/>
          <a:p>
            <a:r>
              <a:rPr lang="en-NZ" dirty="0">
                <a:solidFill>
                  <a:srgbClr val="FFFFFF"/>
                </a:solidFill>
              </a:rPr>
              <a:t>Guest appearance from Noise-Planet</a:t>
            </a:r>
          </a:p>
          <a:p>
            <a:endParaRPr lang="en-NZ" dirty="0">
              <a:solidFill>
                <a:srgbClr val="FFFFFF"/>
              </a:solidFill>
            </a:endParaRPr>
          </a:p>
          <a:p>
            <a:r>
              <a:rPr lang="en-NZ" dirty="0">
                <a:solidFill>
                  <a:srgbClr val="FFFFFF"/>
                </a:solidFill>
              </a:rPr>
              <a:t>Presentation for the </a:t>
            </a:r>
            <a:r>
              <a:rPr lang="en-NZ">
                <a:solidFill>
                  <a:srgbClr val="FFFFFF"/>
                </a:solidFill>
              </a:rPr>
              <a:t>Spatial Literacy User Group</a:t>
            </a:r>
            <a:endParaRPr lang="en-NZ" dirty="0">
              <a:solidFill>
                <a:srgbClr val="FFFFFF"/>
              </a:solidFill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3FDB7-D809-4926-8397-8D2E0482CFDE}"/>
              </a:ext>
            </a:extLst>
          </p:cNvPr>
          <p:cNvSpPr txBox="1"/>
          <p:nvPr/>
        </p:nvSpPr>
        <p:spPr>
          <a:xfrm>
            <a:off x="8961120" y="6455636"/>
            <a:ext cx="2913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Mairead.deroiste@vuw.ac.nz</a:t>
            </a:r>
          </a:p>
        </p:txBody>
      </p:sp>
    </p:spTree>
    <p:extLst>
      <p:ext uri="{BB962C8B-B14F-4D97-AF65-F5344CB8AC3E}">
        <p14:creationId xmlns:p14="http://schemas.microsoft.com/office/powerpoint/2010/main" val="392904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F8B5A-60FF-1170-428F-370B882C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endParaRPr lang="en-NZ" sz="5400"/>
          </a:p>
        </p:txBody>
      </p:sp>
      <p:pic>
        <p:nvPicPr>
          <p:cNvPr id="5" name="Picture 4" descr="A world map made of pins and strings">
            <a:extLst>
              <a:ext uri="{FF2B5EF4-FFF2-40B4-BE49-F238E27FC236}">
                <a16:creationId xmlns:a16="http://schemas.microsoft.com/office/drawing/2014/main" id="{772C3653-01A4-53BA-45C4-949AFDF4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8" r="262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152F7-859F-E79A-91FD-A1566BD1D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0" i="0" dirty="0">
                <a:effectLst/>
                <a:latin typeface="Cooper Black" panose="0208090404030B020404" pitchFamily="18" charset="0"/>
              </a:rPr>
              <a:t>After 16 years of growth, OSM is now commonly used by many </a:t>
            </a:r>
            <a:r>
              <a:rPr lang="en-US" sz="1700" b="0" i="0" u="sng" dirty="0">
                <a:effectLst/>
                <a:latin typeface="Cooper Black" panose="0208090404030B020404" pitchFamily="18" charset="0"/>
                <a:hlinkClick r:id="rId3"/>
              </a:rPr>
              <a:t>companies</a:t>
            </a:r>
            <a:r>
              <a:rPr lang="en-US" sz="1700" b="0" i="0" dirty="0">
                <a:effectLst/>
                <a:latin typeface="Cooper Black" panose="0208090404030B020404" pitchFamily="18" charset="0"/>
              </a:rPr>
              <a:t> to power applications like logistics platforms, </a:t>
            </a:r>
            <a:r>
              <a:rPr lang="en-US" sz="1700" b="0" i="0" u="sng" dirty="0">
                <a:effectLst/>
                <a:latin typeface="Cooper Black" panose="0208090404030B020404" pitchFamily="18" charset="0"/>
                <a:hlinkClick r:id="rId4"/>
              </a:rPr>
              <a:t>social media</a:t>
            </a:r>
            <a:r>
              <a:rPr lang="en-US" sz="1700" b="0" i="0" dirty="0">
                <a:effectLst/>
                <a:latin typeface="Cooper Black" panose="0208090404030B020404" pitchFamily="18" charset="0"/>
              </a:rPr>
              <a:t>, and </a:t>
            </a:r>
            <a:r>
              <a:rPr lang="en-US" sz="1700" b="0" i="0" u="sng" dirty="0">
                <a:effectLst/>
                <a:latin typeface="Cooper Black" panose="0208090404030B020404" pitchFamily="18" charset="0"/>
                <a:hlinkClick r:id="rId5"/>
              </a:rPr>
              <a:t>gaming</a:t>
            </a:r>
            <a:r>
              <a:rPr lang="en-US" sz="1700" b="0" i="0" dirty="0">
                <a:effectLst/>
                <a:latin typeface="Cooper Black" panose="0208090404030B020404" pitchFamily="18" charset="0"/>
              </a:rPr>
              <a:t>. </a:t>
            </a:r>
          </a:p>
          <a:p>
            <a:pPr marL="0" indent="0">
              <a:buNone/>
            </a:pPr>
            <a:endParaRPr lang="en-US" sz="1700" dirty="0">
              <a:latin typeface="Cooper Black" panose="0208090404030B020404" pitchFamily="18" charset="0"/>
            </a:endParaRPr>
          </a:p>
          <a:p>
            <a:pPr marL="0" indent="0">
              <a:buNone/>
            </a:pPr>
            <a:r>
              <a:rPr lang="en-US" sz="1700" b="0" i="0" dirty="0">
                <a:effectLst/>
                <a:latin typeface="Cooper Black" panose="0208090404030B020404" pitchFamily="18" charset="0"/>
              </a:rPr>
              <a:t>OSM is now the biggest crowdsourced repository of human geospatial knowledge. </a:t>
            </a:r>
          </a:p>
          <a:p>
            <a:pPr marL="0" indent="0">
              <a:buNone/>
            </a:pPr>
            <a:endParaRPr lang="en-US" sz="1700" dirty="0">
              <a:latin typeface="Cooper Black" panose="0208090404030B020404" pitchFamily="18" charset="0"/>
            </a:endParaRPr>
          </a:p>
          <a:p>
            <a:pPr marL="0" indent="0">
              <a:buNone/>
            </a:pPr>
            <a:r>
              <a:rPr lang="en-US" sz="1700" b="0" i="0" dirty="0">
                <a:effectLst/>
                <a:latin typeface="Cooper Black" panose="0208090404030B020404" pitchFamily="18" charset="0"/>
              </a:rPr>
              <a:t>But is this map suitable for supporting the rideshare experience? Is it the best option available? Can Lyft support the OSM community and contribute to making the map better? </a:t>
            </a:r>
            <a:endParaRPr lang="en-NZ" sz="1700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35BD8-3479-9EB3-B70D-3939A395A9C6}"/>
              </a:ext>
            </a:extLst>
          </p:cNvPr>
          <p:cNvSpPr txBox="1"/>
          <p:nvPr/>
        </p:nvSpPr>
        <p:spPr>
          <a:xfrm>
            <a:off x="-1" y="40179"/>
            <a:ext cx="10294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800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https://eng.lyft.com/how-lyft-discovered-</a:t>
            </a:r>
          </a:p>
          <a:p>
            <a:r>
              <a:rPr lang="en-NZ" sz="1800" dirty="0" err="1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openstreetmap</a:t>
            </a:r>
            <a:r>
              <a:rPr lang="en-NZ" sz="1800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-is-the-freshest-map-for-</a:t>
            </a:r>
          </a:p>
          <a:p>
            <a:r>
              <a:rPr lang="en-NZ" sz="1800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rideshare-a7a41bf92ec</a:t>
            </a:r>
            <a:r>
              <a:rPr lang="en-NZ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NZ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11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E84A4-659C-3521-EAE2-07CC659DB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download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4EBE3F-BC24-924B-AEE9-3486550BC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9" b="6833"/>
          <a:stretch/>
        </p:blipFill>
        <p:spPr>
          <a:xfrm>
            <a:off x="4777316" y="806479"/>
            <a:ext cx="6780700" cy="52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79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C504-98B4-8451-9C68-53814624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BBC0-4A11-E917-1792-2904A0CB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F4D19-CC13-35CF-6E24-C4637A6FD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DC38D02-ADBF-03FF-AC1D-82E445326943}"/>
              </a:ext>
            </a:extLst>
          </p:cNvPr>
          <p:cNvSpPr/>
          <p:nvPr/>
        </p:nvSpPr>
        <p:spPr>
          <a:xfrm>
            <a:off x="1153886" y="2394857"/>
            <a:ext cx="925285" cy="718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837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BB84-D03F-085E-8283-B694CF8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0DD4-68CB-FF57-F1C4-4347C2DD3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5E58A-CC72-4D65-D41F-D13B9BB1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69176F-3ECB-7160-EBEF-EC99A2942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962"/>
          <a:stretch/>
        </p:blipFill>
        <p:spPr>
          <a:xfrm>
            <a:off x="4304853" y="480060"/>
            <a:ext cx="7410135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DF1797-4995-7C5E-17D0-45A9C41BD534}"/>
              </a:ext>
            </a:extLst>
          </p:cNvPr>
          <p:cNvSpPr txBox="1"/>
          <p:nvPr/>
        </p:nvSpPr>
        <p:spPr>
          <a:xfrm>
            <a:off x="1045028" y="1266149"/>
            <a:ext cx="2782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Quattrocento" panose="020B0604020202020204" pitchFamily="18" charset="0"/>
              </a:rPr>
              <a:t>In QGIS install </a:t>
            </a:r>
            <a:r>
              <a:rPr lang="en-US" dirty="0" err="1">
                <a:solidFill>
                  <a:srgbClr val="404040"/>
                </a:solidFill>
                <a:latin typeface="Quattrocento" panose="020B0604020202020204" pitchFamily="18" charset="0"/>
              </a:rPr>
              <a:t>QuickOSM</a:t>
            </a:r>
            <a:r>
              <a:rPr lang="en-US" dirty="0">
                <a:solidFill>
                  <a:srgbClr val="404040"/>
                </a:solidFill>
                <a:latin typeface="Quattrocento" panose="020B0604020202020204" pitchFamily="18" charset="0"/>
              </a:rPr>
              <a:t> plugin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Quattrocento" panose="020B0604020202020204" pitchFamily="18" charset="0"/>
              </a:rPr>
              <a:t>Add OSM as </a:t>
            </a:r>
            <a:r>
              <a:rPr lang="en-US" dirty="0" err="1">
                <a:solidFill>
                  <a:srgbClr val="404040"/>
                </a:solidFill>
                <a:latin typeface="Quattrocento" panose="020B0604020202020204" pitchFamily="18" charset="0"/>
              </a:rPr>
              <a:t>basemap</a:t>
            </a:r>
            <a:r>
              <a:rPr lang="en-US" dirty="0">
                <a:solidFill>
                  <a:srgbClr val="404040"/>
                </a:solidFill>
                <a:latin typeface="Quattrocento" panose="020B0604020202020204" pitchFamily="18" charset="0"/>
              </a:rPr>
              <a:t> (under XYZ Tiles)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04040"/>
              </a:solidFill>
              <a:effectLst/>
              <a:latin typeface="Quattrocent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19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320CB-F3C7-56CC-C1BA-384D597AC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2EC5-20E7-B9DA-FBC9-E50DD7DD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69E5D-986E-8DA5-13EC-D0581D4D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64" y="573030"/>
            <a:ext cx="10841679" cy="37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8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D446-8716-3A0C-F185-0989955B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8425-38A2-A617-81D5-8F12B246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F5927-0E88-C4A3-EB38-C5F21083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582" y="0"/>
            <a:ext cx="7668835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FD4613-0945-389F-59EE-D9D4E771B837}"/>
              </a:ext>
            </a:extLst>
          </p:cNvPr>
          <p:cNvSpPr/>
          <p:nvPr/>
        </p:nvSpPr>
        <p:spPr>
          <a:xfrm>
            <a:off x="3331029" y="3668486"/>
            <a:ext cx="1687285" cy="7837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5178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A9CD-AB04-F047-81EF-D8178FF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F486-76C1-6FF2-80D1-21755688B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E8FB6-7C69-8852-51BB-3CCBD748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45"/>
            <a:ext cx="12192000" cy="67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00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D3F5-9271-4BD5-8EC4-DA05EC77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47981-74B5-4D45-B2C8-C50F0A968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365B963E-8907-438E-8344-3EB5BC9C6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328"/>
            <a:ext cx="1242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1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876D-D02A-9C21-C9CC-E865A50C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7689-FD63-6A21-8276-8538D92C7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E3A9C-A05B-7FED-3C90-BBD940B6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F806-3BF2-0F7D-E78D-50F0F700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A9C58-A992-EB1F-1EC7-ABF7CFAB7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5" t="52019" r="43125" b="21737"/>
          <a:stretch/>
        </p:blipFill>
        <p:spPr>
          <a:xfrm>
            <a:off x="443643" y="1679461"/>
            <a:ext cx="11304713" cy="349907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465985-5444-9159-5272-B3160F0E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43360-3167-B7EE-274D-EFD65BC56AAA}"/>
              </a:ext>
            </a:extLst>
          </p:cNvPr>
          <p:cNvSpPr txBox="1"/>
          <p:nvPr/>
        </p:nvSpPr>
        <p:spPr>
          <a:xfrm>
            <a:off x="9252857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https://languages.oup.com/</a:t>
            </a:r>
          </a:p>
        </p:txBody>
      </p:sp>
    </p:spTree>
    <p:extLst>
      <p:ext uri="{BB962C8B-B14F-4D97-AF65-F5344CB8AC3E}">
        <p14:creationId xmlns:p14="http://schemas.microsoft.com/office/powerpoint/2010/main" val="304292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21F2-1216-BB2B-18C3-36DB8170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89D7-CA20-5949-1FDC-54D28C68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F6BAA-9A1B-646E-314B-42AC2C9E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2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DD8A-4D58-3771-2EF6-6BA0EFDA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054E5-B77B-7744-4075-B07EA844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636BF-5E02-D19F-84B6-BF731F86A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88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1CB5-0C76-0C03-99E3-D7188B56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1" y="1967266"/>
            <a:ext cx="3499103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https://noise-planet.org/</a:t>
            </a:r>
            <a:r>
              <a:rPr lang="en-US" sz="24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64D342F-7C58-5A00-BDBF-7506FC2F5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3078" y="643466"/>
            <a:ext cx="6689175" cy="5568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CB6CB-03FE-BE67-D680-7C78B574D2A8}"/>
              </a:ext>
            </a:extLst>
          </p:cNvPr>
          <p:cNvSpPr txBox="1"/>
          <p:nvPr/>
        </p:nvSpPr>
        <p:spPr>
          <a:xfrm>
            <a:off x="22476" y="621220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Bocher et al. 2017, </a:t>
            </a:r>
            <a:r>
              <a:rPr lang="en-US" b="0" i="1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Collaborative noise data collected from smartphones</a:t>
            </a:r>
            <a:r>
              <a:rPr 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3498DB"/>
                </a:solidFill>
                <a:effectLst/>
                <a:latin typeface="Lato" panose="020B0604020202020204" pitchFamily="34" charset="0"/>
                <a:hlinkClick r:id="rId4"/>
              </a:rPr>
              <a:t>Data in Brief 14C (2017) pp. 498-503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8644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CA1-168E-87E7-7362-76485ACA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DF38A-DC98-8A19-1FA2-BAA10B22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16EC5-75A6-0452-3213-00EB4E6DD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4A8D-FFCA-4B32-B0F0-9C41B88B3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1D523-804E-458A-94C9-FD9234D4A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FFF5663-6E3A-752C-CBA2-C1F9E207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6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39F5-9AC7-4FC7-81D1-F401A532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19967-1881-49E5-B1F7-4CB5CF4D6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EB6F0-40E2-48FC-A29A-263F14EA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9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C167E-718D-4586-8320-AC60B7A3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5887-3E8C-48DA-BB92-AC63C8B3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42223-3073-4353-BC9F-9BE47075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0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BDD8-17F9-4FAD-B31E-105F3FDA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D202-9C57-449A-B2B5-32FC40977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B6F8F-EC11-4BF2-A4E9-95A49BC7F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49766-5366-CBE0-7EE4-99729192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NZ" sz="4000">
                <a:solidFill>
                  <a:srgbClr val="FFFFFF"/>
                </a:solidFill>
              </a:rPr>
              <a:t>Quality of the dataset for Use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7112AA-7DDB-1969-C78C-0E306A1D8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348325"/>
              </p:ext>
            </p:extLst>
          </p:nvPr>
        </p:nvGraphicFramePr>
        <p:xfrm>
          <a:off x="1287463" y="3038524"/>
          <a:ext cx="10066338" cy="2666902"/>
        </p:xfrm>
        <a:graphic>
          <a:graphicData uri="http://schemas.openxmlformats.org/drawingml/2006/table">
            <a:tbl>
              <a:tblPr firstRow="1" bandRow="1"/>
              <a:tblGrid>
                <a:gridCol w="3441075">
                  <a:extLst>
                    <a:ext uri="{9D8B030D-6E8A-4147-A177-3AD203B41FA5}">
                      <a16:colId xmlns:a16="http://schemas.microsoft.com/office/drawing/2014/main" val="298154788"/>
                    </a:ext>
                  </a:extLst>
                </a:gridCol>
                <a:gridCol w="6625263">
                  <a:extLst>
                    <a:ext uri="{9D8B030D-6E8A-4147-A177-3AD203B41FA5}">
                      <a16:colId xmlns:a16="http://schemas.microsoft.com/office/drawing/2014/main" val="4067472225"/>
                    </a:ext>
                  </a:extLst>
                </a:gridCol>
              </a:tblGrid>
              <a:tr h="480773">
                <a:tc>
                  <a:txBody>
                    <a:bodyPr/>
                    <a:lstStyle/>
                    <a:p>
                      <a:r>
                        <a:rPr lang="en-NZ" sz="1700">
                          <a:effectLst/>
                        </a:rPr>
                        <a:t>Accuracy</a:t>
                      </a:r>
                    </a:p>
                  </a:txBody>
                  <a:tcPr marL="98944" marR="98944" marT="91332" marB="913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Is the information correct in every detail?</a:t>
                      </a:r>
                    </a:p>
                  </a:txBody>
                  <a:tcPr marL="98944" marR="98944" marT="91332" marB="913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519396"/>
                  </a:ext>
                </a:extLst>
              </a:tr>
              <a:tr h="480773">
                <a:tc>
                  <a:txBody>
                    <a:bodyPr/>
                    <a:lstStyle/>
                    <a:p>
                      <a:r>
                        <a:rPr lang="en-NZ" sz="1700">
                          <a:effectLst/>
                        </a:rPr>
                        <a:t>Completeness</a:t>
                      </a:r>
                    </a:p>
                  </a:txBody>
                  <a:tcPr marL="98944" marR="98944" marT="91332" marB="913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How comprehensive is the information?</a:t>
                      </a:r>
                    </a:p>
                  </a:txBody>
                  <a:tcPr marL="98944" marR="98944" marT="91332" marB="913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357347"/>
                  </a:ext>
                </a:extLst>
              </a:tr>
              <a:tr h="480773">
                <a:tc>
                  <a:txBody>
                    <a:bodyPr/>
                    <a:lstStyle/>
                    <a:p>
                      <a:r>
                        <a:rPr lang="en-NZ" sz="1700" dirty="0">
                          <a:effectLst/>
                        </a:rPr>
                        <a:t>Reliability</a:t>
                      </a:r>
                    </a:p>
                  </a:txBody>
                  <a:tcPr marL="98944" marR="98944" marT="91332" marB="913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Does the information contradict other trusted resources?</a:t>
                      </a:r>
                    </a:p>
                  </a:txBody>
                  <a:tcPr marL="98944" marR="98944" marT="91332" marB="913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831757"/>
                  </a:ext>
                </a:extLst>
              </a:tr>
              <a:tr h="480773">
                <a:tc>
                  <a:txBody>
                    <a:bodyPr/>
                    <a:lstStyle/>
                    <a:p>
                      <a:r>
                        <a:rPr lang="en-NZ" sz="1700" dirty="0">
                          <a:effectLst/>
                        </a:rPr>
                        <a:t>Relevance</a:t>
                      </a:r>
                    </a:p>
                  </a:txBody>
                  <a:tcPr marL="98944" marR="98944" marT="91332" marB="913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Do you really need this information?</a:t>
                      </a:r>
                    </a:p>
                  </a:txBody>
                  <a:tcPr marL="98944" marR="98944" marT="91332" marB="913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895066"/>
                  </a:ext>
                </a:extLst>
              </a:tr>
              <a:tr h="743810">
                <a:tc>
                  <a:txBody>
                    <a:bodyPr/>
                    <a:lstStyle/>
                    <a:p>
                      <a:r>
                        <a:rPr lang="en-NZ" sz="1700" dirty="0">
                          <a:effectLst/>
                        </a:rPr>
                        <a:t>Timeliness</a:t>
                      </a:r>
                    </a:p>
                  </a:txBody>
                  <a:tcPr marL="98944" marR="98944" marT="91332" marB="913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How up- to-date is information? Can it be used for real-time reporting?</a:t>
                      </a:r>
                    </a:p>
                  </a:txBody>
                  <a:tcPr marL="98944" marR="98944" marT="91332" marB="913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8898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2D2949D-5060-70F6-21F0-935739DFD61E}"/>
              </a:ext>
            </a:extLst>
          </p:cNvPr>
          <p:cNvSpPr txBox="1"/>
          <p:nvPr/>
        </p:nvSpPr>
        <p:spPr>
          <a:xfrm>
            <a:off x="4702628" y="6436472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solidFill>
                  <a:schemeClr val="bg1">
                    <a:lumMod val="50000"/>
                  </a:schemeClr>
                </a:solidFill>
              </a:rPr>
              <a:t>https://www.precisely.com/blog/data-quality/5-characteristics-of-data-quality</a:t>
            </a:r>
          </a:p>
        </p:txBody>
      </p:sp>
    </p:spTree>
    <p:extLst>
      <p:ext uri="{BB962C8B-B14F-4D97-AF65-F5344CB8AC3E}">
        <p14:creationId xmlns:p14="http://schemas.microsoft.com/office/powerpoint/2010/main" val="263233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391D-975E-4271-831B-4F490B99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Figure">
            <a:extLst>
              <a:ext uri="{FF2B5EF4-FFF2-40B4-BE49-F238E27FC236}">
                <a16:creationId xmlns:a16="http://schemas.microsoft.com/office/drawing/2014/main" id="{349C8EBD-DF9E-4E73-9177-4CDCFA58C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09650"/>
            <a:ext cx="11430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93739C-A872-4EFE-9622-C5E076A9CB1D}"/>
              </a:ext>
            </a:extLst>
          </p:cNvPr>
          <p:cNvSpPr/>
          <p:nvPr/>
        </p:nvSpPr>
        <p:spPr>
          <a:xfrm>
            <a:off x="5257800" y="6192793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sz="1100" b="0" i="0" dirty="0">
                <a:solidFill>
                  <a:srgbClr val="333333"/>
                </a:solidFill>
                <a:effectLst/>
                <a:latin typeface="Open Sans"/>
              </a:rPr>
              <a:t>Jeremy Severinsen, Mairead de Roiste, </a:t>
            </a:r>
            <a:r>
              <a:rPr lang="en-NZ" sz="1100" b="0" i="0" dirty="0" err="1">
                <a:solidFill>
                  <a:srgbClr val="333333"/>
                </a:solidFill>
                <a:effectLst/>
                <a:latin typeface="Open Sans"/>
              </a:rPr>
              <a:t>Femke</a:t>
            </a:r>
            <a:r>
              <a:rPr lang="en-NZ" sz="1100" b="0" i="0" dirty="0">
                <a:solidFill>
                  <a:srgbClr val="333333"/>
                </a:solidFill>
                <a:effectLst/>
                <a:latin typeface="Open Sans"/>
              </a:rPr>
              <a:t> </a:t>
            </a:r>
            <a:r>
              <a:rPr lang="en-NZ" sz="1100" b="0" i="0" dirty="0" err="1">
                <a:solidFill>
                  <a:srgbClr val="333333"/>
                </a:solidFill>
                <a:effectLst/>
                <a:latin typeface="Open Sans"/>
              </a:rPr>
              <a:t>Reitsma</a:t>
            </a:r>
            <a:r>
              <a:rPr lang="en-NZ" sz="1100" b="0" i="0" dirty="0">
                <a:solidFill>
                  <a:srgbClr val="333333"/>
                </a:solidFill>
                <a:effectLst/>
                <a:latin typeface="Open Sans"/>
              </a:rPr>
              <a:t> &amp; Emir Hartato (2019) </a:t>
            </a:r>
            <a:r>
              <a:rPr lang="en-NZ" sz="1100" b="0" i="0" dirty="0" err="1">
                <a:solidFill>
                  <a:srgbClr val="333333"/>
                </a:solidFill>
                <a:effectLst/>
                <a:latin typeface="Open Sans"/>
              </a:rPr>
              <a:t>VGTrust</a:t>
            </a:r>
            <a:r>
              <a:rPr lang="en-NZ" sz="1100" b="0" i="0" dirty="0">
                <a:solidFill>
                  <a:srgbClr val="333333"/>
                </a:solidFill>
                <a:effectLst/>
                <a:latin typeface="Open Sans"/>
              </a:rPr>
              <a:t>: measuring trust for volunteered geographic information, International Journal of Geographical Information Science, 33:8, 1683-1701, DOI: </a:t>
            </a:r>
            <a:r>
              <a:rPr lang="en-NZ" sz="1100" b="0" i="0" u="sng" dirty="0">
                <a:solidFill>
                  <a:srgbClr val="333333"/>
                </a:solidFill>
                <a:effectLst/>
                <a:latin typeface="Open Sans"/>
                <a:hlinkClick r:id="rId3"/>
              </a:rPr>
              <a:t>10.1080/13658816.2019.1572893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328004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0AA5244-640E-1EFE-B53E-935F7A8B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Autofit/>
          </a:bodyPr>
          <a:lstStyle/>
          <a:p>
            <a:r>
              <a:rPr lang="en-NZ" sz="20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https://eng.lyft.com/how-lyft-discovered-openstreetmap-is-the-freshest-map-for-rideshare-a7a41bf92ec</a:t>
            </a:r>
            <a:r>
              <a:rPr lang="en-NZ" sz="2000" dirty="0">
                <a:solidFill>
                  <a:schemeClr val="bg2"/>
                </a:solidFill>
              </a:rPr>
              <a:t> </a:t>
            </a:r>
            <a:br>
              <a:rPr lang="en-NZ" sz="2000" dirty="0">
                <a:solidFill>
                  <a:schemeClr val="bg2"/>
                </a:solidFill>
              </a:rPr>
            </a:br>
            <a:endParaRPr lang="en-NZ" sz="2000" dirty="0">
              <a:solidFill>
                <a:schemeClr val="bg2"/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D2A558-FFD0-507B-B952-7BED56E9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984" y="952500"/>
            <a:ext cx="5519958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60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300</Words>
  <Application>Microsoft Office PowerPoint</Application>
  <PresentationFormat>Widescreen</PresentationFormat>
  <Paragraphs>35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Cooper Black</vt:lpstr>
      <vt:lpstr>Lato</vt:lpstr>
      <vt:lpstr>Open Sans</vt:lpstr>
      <vt:lpstr>Quattrocento</vt:lpstr>
      <vt:lpstr>Office Theme</vt:lpstr>
      <vt:lpstr>OpenStreetMap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of the dataset for Use </vt:lpstr>
      <vt:lpstr>PowerPoint Presentation</vt:lpstr>
      <vt:lpstr>https://eng.lyft.com/how-lyft-discovered-openstreetmap-is-the-freshest-map-for-rideshare-a7a41bf92ec  </vt:lpstr>
      <vt:lpstr>PowerPoint Presentation</vt:lpstr>
      <vt:lpstr>How to download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https://noise-planet.org/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Mairead de Roiste</dc:creator>
  <cp:lastModifiedBy>Mairead de Roiste</cp:lastModifiedBy>
  <cp:revision>4</cp:revision>
  <dcterms:created xsi:type="dcterms:W3CDTF">2021-02-16T07:54:58Z</dcterms:created>
  <dcterms:modified xsi:type="dcterms:W3CDTF">2022-12-06T20:44:03Z</dcterms:modified>
</cp:coreProperties>
</file>